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3"/>
  </p:notesMasterIdLst>
  <p:sldIdLst>
    <p:sldId id="262" r:id="rId2"/>
  </p:sldIdLst>
  <p:sldSz cx="7775575" cy="10907713"/>
  <p:notesSz cx="6794500" cy="9925050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640000"/>
    <a:srgbClr val="FFC000"/>
    <a:srgbClr val="3E0000"/>
    <a:srgbClr val="B00E17"/>
    <a:srgbClr val="905A36"/>
    <a:srgbClr val="905B37"/>
    <a:srgbClr val="B5AC3A"/>
    <a:srgbClr val="CC3300"/>
    <a:srgbClr val="4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2868" y="90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15F883-0D5D-4781-9C42-B20D6A1ECFBC}" type="doc">
      <dgm:prSet loTypeId="urn:microsoft.com/office/officeart/2005/8/layout/venn1" loCatId="relationship" qsTypeId="urn:microsoft.com/office/officeart/2005/8/quickstyle/simple1" qsCatId="simple" csTypeId="urn:microsoft.com/office/officeart/2005/8/colors/accent5_2" csCatId="accent5" phldr="1"/>
      <dgm:spPr/>
    </dgm:pt>
    <dgm:pt modelId="{AFE7BFED-3B1D-4697-94CC-0B73F7DCE4D6}">
      <dgm:prSet phldrT="[テキスト]" custT="1"/>
      <dgm:spPr/>
      <dgm:t>
        <a:bodyPr/>
        <a:lstStyle/>
        <a:p>
          <a:r>
            <a: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rPr>
            <a:t>広島</a:t>
          </a:r>
        </a:p>
      </dgm:t>
    </dgm:pt>
    <dgm:pt modelId="{55B4BF96-15CF-4392-9A71-7185220CC714}" type="parTrans" cxnId="{44822CFE-EF73-4012-82B6-0EEEF14E9205}">
      <dgm:prSet/>
      <dgm:spPr/>
      <dgm:t>
        <a:bodyPr/>
        <a:lstStyle/>
        <a:p>
          <a:endParaRPr kumimoji="1" lang="ja-JP" altLang="en-US"/>
        </a:p>
      </dgm:t>
    </dgm:pt>
    <dgm:pt modelId="{057F6F8E-C418-4C75-9614-5C0D5989D161}" type="sibTrans" cxnId="{44822CFE-EF73-4012-82B6-0EEEF14E9205}">
      <dgm:prSet/>
      <dgm:spPr/>
      <dgm:t>
        <a:bodyPr/>
        <a:lstStyle/>
        <a:p>
          <a:endParaRPr kumimoji="1" lang="ja-JP" altLang="en-US"/>
        </a:p>
      </dgm:t>
    </dgm:pt>
    <dgm:pt modelId="{0304E046-AF5E-4D2E-A62D-41D6C2C69372}">
      <dgm:prSet phldrT="[テキスト]" custT="1"/>
      <dgm:spPr/>
      <dgm:t>
        <a:bodyPr/>
        <a:lstStyle/>
        <a:p>
          <a:r>
            <a: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rPr>
            <a:t>岐阜</a:t>
          </a:r>
        </a:p>
      </dgm:t>
    </dgm:pt>
    <dgm:pt modelId="{C219D7A5-EB79-4FA8-8E0B-3CF3D528388A}" type="parTrans" cxnId="{1F35C198-D2DA-4FDE-962F-58CD6F71A0C7}">
      <dgm:prSet/>
      <dgm:spPr/>
      <dgm:t>
        <a:bodyPr/>
        <a:lstStyle/>
        <a:p>
          <a:endParaRPr kumimoji="1" lang="ja-JP" altLang="en-US"/>
        </a:p>
      </dgm:t>
    </dgm:pt>
    <dgm:pt modelId="{B6DFE00F-CDAB-484B-950B-1EE212F35F1B}" type="sibTrans" cxnId="{1F35C198-D2DA-4FDE-962F-58CD6F71A0C7}">
      <dgm:prSet/>
      <dgm:spPr/>
      <dgm:t>
        <a:bodyPr/>
        <a:lstStyle/>
        <a:p>
          <a:endParaRPr kumimoji="1" lang="ja-JP" altLang="en-US"/>
        </a:p>
      </dgm:t>
    </dgm:pt>
    <dgm:pt modelId="{D97D241C-67C2-4F2A-9059-31EEA8D5B111}">
      <dgm:prSet phldrT="[テキスト]" custT="1"/>
      <dgm:spPr/>
      <dgm:t>
        <a:bodyPr/>
        <a:lstStyle/>
        <a:p>
          <a:r>
            <a: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rPr>
            <a:t>岡山</a:t>
          </a:r>
        </a:p>
      </dgm:t>
    </dgm:pt>
    <dgm:pt modelId="{379B6FC7-28A3-4311-94D3-2957E2C470ED}" type="parTrans" cxnId="{5635BACB-11B9-4912-B2DB-78985FFF271E}">
      <dgm:prSet/>
      <dgm:spPr/>
      <dgm:t>
        <a:bodyPr/>
        <a:lstStyle/>
        <a:p>
          <a:endParaRPr kumimoji="1" lang="ja-JP" altLang="en-US"/>
        </a:p>
      </dgm:t>
    </dgm:pt>
    <dgm:pt modelId="{F18E3067-0814-4BDB-9D21-3CB6CFC104C4}" type="sibTrans" cxnId="{5635BACB-11B9-4912-B2DB-78985FFF271E}">
      <dgm:prSet/>
      <dgm:spPr/>
      <dgm:t>
        <a:bodyPr/>
        <a:lstStyle/>
        <a:p>
          <a:endParaRPr kumimoji="1" lang="ja-JP" altLang="en-US"/>
        </a:p>
      </dgm:t>
    </dgm:pt>
    <dgm:pt modelId="{7810D9B9-924A-49B7-8870-D067E108BD4E}" type="pres">
      <dgm:prSet presAssocID="{2415F883-0D5D-4781-9C42-B20D6A1ECFBC}" presName="compositeShape" presStyleCnt="0">
        <dgm:presLayoutVars>
          <dgm:chMax val="7"/>
          <dgm:dir/>
          <dgm:resizeHandles val="exact"/>
        </dgm:presLayoutVars>
      </dgm:prSet>
      <dgm:spPr/>
    </dgm:pt>
    <dgm:pt modelId="{7E4BD382-FC22-4191-8947-BF230B1D654A}" type="pres">
      <dgm:prSet presAssocID="{AFE7BFED-3B1D-4697-94CC-0B73F7DCE4D6}" presName="circ1" presStyleLbl="vennNode1" presStyleIdx="0" presStyleCnt="3"/>
      <dgm:spPr/>
    </dgm:pt>
    <dgm:pt modelId="{F9B4C016-7865-4B4A-84F5-FE933CAF11C0}" type="pres">
      <dgm:prSet presAssocID="{AFE7BFED-3B1D-4697-94CC-0B73F7DCE4D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932BD80-93C2-4E7E-B1DF-8C9326177539}" type="pres">
      <dgm:prSet presAssocID="{0304E046-AF5E-4D2E-A62D-41D6C2C69372}" presName="circ2" presStyleLbl="vennNode1" presStyleIdx="1" presStyleCnt="3"/>
      <dgm:spPr/>
    </dgm:pt>
    <dgm:pt modelId="{60F4F843-E564-4EC9-8698-72E82E70778A}" type="pres">
      <dgm:prSet presAssocID="{0304E046-AF5E-4D2E-A62D-41D6C2C6937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1619D4D-ECE3-4A13-8199-B96E5176B31A}" type="pres">
      <dgm:prSet presAssocID="{D97D241C-67C2-4F2A-9059-31EEA8D5B111}" presName="circ3" presStyleLbl="vennNode1" presStyleIdx="2" presStyleCnt="3"/>
      <dgm:spPr/>
    </dgm:pt>
    <dgm:pt modelId="{E8E7EDB1-CB09-462E-BD78-5F679EE78CC6}" type="pres">
      <dgm:prSet presAssocID="{D97D241C-67C2-4F2A-9059-31EEA8D5B11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8E83341-4C61-47C8-BEAE-6405182F1BBD}" type="presOf" srcId="{0304E046-AF5E-4D2E-A62D-41D6C2C69372}" destId="{60F4F843-E564-4EC9-8698-72E82E70778A}" srcOrd="1" destOrd="0" presId="urn:microsoft.com/office/officeart/2005/8/layout/venn1"/>
    <dgm:cxn modelId="{4BF7B96B-1279-44E3-A504-9CD315D1D919}" type="presOf" srcId="{D97D241C-67C2-4F2A-9059-31EEA8D5B111}" destId="{F1619D4D-ECE3-4A13-8199-B96E5176B31A}" srcOrd="0" destOrd="0" presId="urn:microsoft.com/office/officeart/2005/8/layout/venn1"/>
    <dgm:cxn modelId="{1F35C198-D2DA-4FDE-962F-58CD6F71A0C7}" srcId="{2415F883-0D5D-4781-9C42-B20D6A1ECFBC}" destId="{0304E046-AF5E-4D2E-A62D-41D6C2C69372}" srcOrd="1" destOrd="0" parTransId="{C219D7A5-EB79-4FA8-8E0B-3CF3D528388A}" sibTransId="{B6DFE00F-CDAB-484B-950B-1EE212F35F1B}"/>
    <dgm:cxn modelId="{A04F43A3-435B-4185-8C21-7F494D47894E}" type="presOf" srcId="{AFE7BFED-3B1D-4697-94CC-0B73F7DCE4D6}" destId="{7E4BD382-FC22-4191-8947-BF230B1D654A}" srcOrd="0" destOrd="0" presId="urn:microsoft.com/office/officeart/2005/8/layout/venn1"/>
    <dgm:cxn modelId="{4AD378C5-5A1C-413E-B3D0-390E3A9442F5}" type="presOf" srcId="{D97D241C-67C2-4F2A-9059-31EEA8D5B111}" destId="{E8E7EDB1-CB09-462E-BD78-5F679EE78CC6}" srcOrd="1" destOrd="0" presId="urn:microsoft.com/office/officeart/2005/8/layout/venn1"/>
    <dgm:cxn modelId="{5635BACB-11B9-4912-B2DB-78985FFF271E}" srcId="{2415F883-0D5D-4781-9C42-B20D6A1ECFBC}" destId="{D97D241C-67C2-4F2A-9059-31EEA8D5B111}" srcOrd="2" destOrd="0" parTransId="{379B6FC7-28A3-4311-94D3-2957E2C470ED}" sibTransId="{F18E3067-0814-4BDB-9D21-3CB6CFC104C4}"/>
    <dgm:cxn modelId="{43F52CDA-DFC5-41D3-8A2B-1A76F3B7E2B5}" type="presOf" srcId="{2415F883-0D5D-4781-9C42-B20D6A1ECFBC}" destId="{7810D9B9-924A-49B7-8870-D067E108BD4E}" srcOrd="0" destOrd="0" presId="urn:microsoft.com/office/officeart/2005/8/layout/venn1"/>
    <dgm:cxn modelId="{47AE35E3-079C-47DC-BE15-AC7B5E387685}" type="presOf" srcId="{AFE7BFED-3B1D-4697-94CC-0B73F7DCE4D6}" destId="{F9B4C016-7865-4B4A-84F5-FE933CAF11C0}" srcOrd="1" destOrd="0" presId="urn:microsoft.com/office/officeart/2005/8/layout/venn1"/>
    <dgm:cxn modelId="{0AF2CAF5-FA41-4C2F-B480-E668BA4E825F}" type="presOf" srcId="{0304E046-AF5E-4D2E-A62D-41D6C2C69372}" destId="{B932BD80-93C2-4E7E-B1DF-8C9326177539}" srcOrd="0" destOrd="0" presId="urn:microsoft.com/office/officeart/2005/8/layout/venn1"/>
    <dgm:cxn modelId="{44822CFE-EF73-4012-82B6-0EEEF14E9205}" srcId="{2415F883-0D5D-4781-9C42-B20D6A1ECFBC}" destId="{AFE7BFED-3B1D-4697-94CC-0B73F7DCE4D6}" srcOrd="0" destOrd="0" parTransId="{55B4BF96-15CF-4392-9A71-7185220CC714}" sibTransId="{057F6F8E-C418-4C75-9614-5C0D5989D161}"/>
    <dgm:cxn modelId="{6F329F10-724A-4B75-BC0C-C0EB7D869E39}" type="presParOf" srcId="{7810D9B9-924A-49B7-8870-D067E108BD4E}" destId="{7E4BD382-FC22-4191-8947-BF230B1D654A}" srcOrd="0" destOrd="0" presId="urn:microsoft.com/office/officeart/2005/8/layout/venn1"/>
    <dgm:cxn modelId="{3289B989-8BE2-4E7B-8197-25FDFE342D2F}" type="presParOf" srcId="{7810D9B9-924A-49B7-8870-D067E108BD4E}" destId="{F9B4C016-7865-4B4A-84F5-FE933CAF11C0}" srcOrd="1" destOrd="0" presId="urn:microsoft.com/office/officeart/2005/8/layout/venn1"/>
    <dgm:cxn modelId="{8E0DD32D-A601-4BD4-8B29-2E926B8BF05D}" type="presParOf" srcId="{7810D9B9-924A-49B7-8870-D067E108BD4E}" destId="{B932BD80-93C2-4E7E-B1DF-8C9326177539}" srcOrd="2" destOrd="0" presId="urn:microsoft.com/office/officeart/2005/8/layout/venn1"/>
    <dgm:cxn modelId="{2439CD3B-76A9-4021-92F4-982667B77A5C}" type="presParOf" srcId="{7810D9B9-924A-49B7-8870-D067E108BD4E}" destId="{60F4F843-E564-4EC9-8698-72E82E70778A}" srcOrd="3" destOrd="0" presId="urn:microsoft.com/office/officeart/2005/8/layout/venn1"/>
    <dgm:cxn modelId="{B0301B78-9077-4ED1-9197-88B7D56415DB}" type="presParOf" srcId="{7810D9B9-924A-49B7-8870-D067E108BD4E}" destId="{F1619D4D-ECE3-4A13-8199-B96E5176B31A}" srcOrd="4" destOrd="0" presId="urn:microsoft.com/office/officeart/2005/8/layout/venn1"/>
    <dgm:cxn modelId="{A1EAA082-D47E-4534-9A7E-BDC7A2E327DB}" type="presParOf" srcId="{7810D9B9-924A-49B7-8870-D067E108BD4E}" destId="{E8E7EDB1-CB09-462E-BD78-5F679EE78CC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BD382-FC22-4191-8947-BF230B1D654A}">
      <dsp:nvSpPr>
        <dsp:cNvPr id="0" name=""/>
        <dsp:cNvSpPr/>
      </dsp:nvSpPr>
      <dsp:spPr>
        <a:xfrm>
          <a:off x="951123" y="13564"/>
          <a:ext cx="651088" cy="65108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広島</a:t>
          </a:r>
        </a:p>
      </dsp:txBody>
      <dsp:txXfrm>
        <a:off x="1037935" y="127504"/>
        <a:ext cx="477464" cy="292989"/>
      </dsp:txXfrm>
    </dsp:sp>
    <dsp:sp modelId="{B932BD80-93C2-4E7E-B1DF-8C9326177539}">
      <dsp:nvSpPr>
        <dsp:cNvPr id="0" name=""/>
        <dsp:cNvSpPr/>
      </dsp:nvSpPr>
      <dsp:spPr>
        <a:xfrm>
          <a:off x="1186057" y="420494"/>
          <a:ext cx="651088" cy="65108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岐阜</a:t>
          </a:r>
        </a:p>
      </dsp:txBody>
      <dsp:txXfrm>
        <a:off x="1385182" y="588692"/>
        <a:ext cx="390652" cy="358098"/>
      </dsp:txXfrm>
    </dsp:sp>
    <dsp:sp modelId="{F1619D4D-ECE3-4A13-8199-B96E5176B31A}">
      <dsp:nvSpPr>
        <dsp:cNvPr id="0" name=""/>
        <dsp:cNvSpPr/>
      </dsp:nvSpPr>
      <dsp:spPr>
        <a:xfrm>
          <a:off x="716189" y="420494"/>
          <a:ext cx="651088" cy="65108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岡山</a:t>
          </a:r>
        </a:p>
      </dsp:txBody>
      <dsp:txXfrm>
        <a:off x="777499" y="588692"/>
        <a:ext cx="390652" cy="358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97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797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pPr/>
              <a:t>2024/7/23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3450" y="1239838"/>
            <a:ext cx="23876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431"/>
            <a:ext cx="5435600" cy="3907988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7077"/>
            <a:ext cx="2944283" cy="4979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8646" y="9427077"/>
            <a:ext cx="2944283" cy="4979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93CC5-A9B8-46A1-B8C3-70AA73E05DA2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7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 userDrawn="1"/>
        </p:nvSpPr>
        <p:spPr>
          <a:xfrm>
            <a:off x="0" y="0"/>
            <a:ext cx="7775575" cy="10907713"/>
          </a:xfrm>
          <a:prstGeom prst="rect">
            <a:avLst/>
          </a:prstGeom>
          <a:pattFill prst="narVert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図 6" descr="CK049.JPG"/>
          <p:cNvPicPr>
            <a:picLocks noChangeAspect="1"/>
          </p:cNvPicPr>
          <p:nvPr userDrawn="1"/>
        </p:nvPicPr>
        <p:blipFill>
          <a:blip r:embed="rId3" cstate="print">
            <a:lum bright="30000" contrast="-36000"/>
          </a:blip>
          <a:stretch>
            <a:fillRect/>
          </a:stretch>
        </p:blipFill>
        <p:spPr>
          <a:xfrm>
            <a:off x="0" y="-23208"/>
            <a:ext cx="7775575" cy="1095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diagramQuickStyle" Target="../diagrams/quickStyle1.xml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svg"/><Relationship Id="rId20" Type="http://schemas.openxmlformats.org/officeDocument/2006/relationships/diagramLayout" Target="../diagrams/layou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18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microsoft.com/office/2007/relationships/diagramDrawing" Target="../diagrams/drawing1.xml"/><Relationship Id="rId10" Type="http://schemas.openxmlformats.org/officeDocument/2006/relationships/image" Target="../media/image9.png"/><Relationship Id="rId19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waku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871" y="341080"/>
            <a:ext cx="6516086" cy="1903358"/>
          </a:xfrm>
          <a:prstGeom prst="rect">
            <a:avLst/>
          </a:prstGeom>
        </p:spPr>
      </p:pic>
      <p:pic>
        <p:nvPicPr>
          <p:cNvPr id="15" name="図 14" descr="waku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4822" y="2564174"/>
            <a:ext cx="4442195" cy="1791695"/>
          </a:xfrm>
          <a:prstGeom prst="rect">
            <a:avLst/>
          </a:prstGeom>
        </p:spPr>
      </p:pic>
      <p:pic>
        <p:nvPicPr>
          <p:cNvPr id="16" name="図 15" descr="waku_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0898" y="4535559"/>
            <a:ext cx="4442194" cy="1808321"/>
          </a:xfrm>
          <a:prstGeom prst="rect">
            <a:avLst/>
          </a:prstGeom>
        </p:spPr>
      </p:pic>
      <p:pic>
        <p:nvPicPr>
          <p:cNvPr id="18" name="図 17" descr="pla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3558" y="2359945"/>
            <a:ext cx="1026108" cy="1079710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 flipH="1">
            <a:off x="249670" y="8463731"/>
            <a:ext cx="49873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0070C0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  <a:cs typeface="メイリオ" pitchFamily="50" charset="-128"/>
              </a:rPr>
              <a:t>その他、</a:t>
            </a:r>
            <a:r>
              <a:rPr lang="ja-JP" altLang="en-US" sz="1100" dirty="0">
                <a:solidFill>
                  <a:srgbClr val="0070C0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  <a:cs typeface="メイリオ" pitchFamily="50" charset="-128"/>
              </a:rPr>
              <a:t>希望される日程や内容に対しできる限り寄り添った</a:t>
            </a:r>
            <a:r>
              <a:rPr kumimoji="1" lang="ja-JP" altLang="en-US" sz="1100" dirty="0">
                <a:solidFill>
                  <a:srgbClr val="0070C0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  <a:cs typeface="メイリオ" pitchFamily="50" charset="-128"/>
              </a:rPr>
              <a:t>オーダーメイド体験会です。マイナビ・</a:t>
            </a:r>
            <a:r>
              <a:rPr kumimoji="1" lang="en-US" altLang="ja-JP" sz="1100" dirty="0">
                <a:solidFill>
                  <a:srgbClr val="0070C0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  <a:cs typeface="メイリオ" pitchFamily="50" charset="-128"/>
              </a:rPr>
              <a:t>HP</a:t>
            </a:r>
            <a:r>
              <a:rPr kumimoji="1" lang="ja-JP" altLang="en-US" sz="1100" dirty="0">
                <a:solidFill>
                  <a:srgbClr val="0070C0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  <a:cs typeface="メイリオ" pitchFamily="50" charset="-128"/>
              </a:rPr>
              <a:t>から、気軽にお申し込みください。</a:t>
            </a:r>
          </a:p>
        </p:txBody>
      </p:sp>
      <p:pic>
        <p:nvPicPr>
          <p:cNvPr id="26" name="図 25" descr="ill_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1821" y="1212878"/>
            <a:ext cx="411241" cy="453783"/>
          </a:xfrm>
          <a:prstGeom prst="rect">
            <a:avLst/>
          </a:prstGeom>
        </p:spPr>
      </p:pic>
      <p:pic>
        <p:nvPicPr>
          <p:cNvPr id="27" name="図 26" descr="ill_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7467" y="1212878"/>
            <a:ext cx="411241" cy="453783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8" name="図 27" descr="pla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5343" y="4306601"/>
            <a:ext cx="1026108" cy="1079710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532013" y="2626821"/>
            <a:ext cx="1014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Web</a:t>
            </a:r>
            <a:r>
              <a:rPr lang="ja-JP" altLang="en-US" sz="1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型</a:t>
            </a:r>
            <a:endParaRPr kumimoji="1" lang="ja-JP" altLang="en-US" sz="18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75092" y="4589548"/>
            <a:ext cx="1014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Web</a:t>
            </a:r>
            <a:r>
              <a:rPr lang="ja-JP" altLang="en-US" sz="1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型</a:t>
            </a:r>
            <a:endParaRPr kumimoji="1" lang="ja-JP" altLang="en-US" sz="18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38" name="図 37" descr="waku_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6082" y="6511426"/>
            <a:ext cx="4390936" cy="1851187"/>
          </a:xfrm>
          <a:prstGeom prst="rect">
            <a:avLst/>
          </a:prstGeom>
        </p:spPr>
      </p:pic>
      <p:pic>
        <p:nvPicPr>
          <p:cNvPr id="39" name="図 38" descr="pla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9979" y="6308673"/>
            <a:ext cx="1026108" cy="1079710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585791" y="6600059"/>
            <a:ext cx="1014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訪問型</a:t>
            </a:r>
            <a:endParaRPr kumimoji="1" lang="ja-JP" altLang="en-US" sz="18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631812" y="2702155"/>
            <a:ext cx="327205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700" b="1" dirty="0">
                <a:solidFill>
                  <a:schemeClr val="accent6">
                    <a:lumMod val="7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  <a:cs typeface="メイリオ" pitchFamily="50" charset="-128"/>
              </a:rPr>
              <a:t>新規事業立案ワーク＆</a:t>
            </a:r>
            <a:br>
              <a:rPr lang="en-US" altLang="ja-JP" sz="1700" b="1" dirty="0">
                <a:solidFill>
                  <a:schemeClr val="accent6">
                    <a:lumMod val="7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  <a:cs typeface="メイリオ" pitchFamily="50" charset="-128"/>
              </a:rPr>
            </a:br>
            <a:r>
              <a:rPr lang="ja-JP" altLang="en-US" sz="1700" b="1" dirty="0">
                <a:solidFill>
                  <a:schemeClr val="accent6">
                    <a:lumMod val="7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  <a:cs typeface="メイリオ" pitchFamily="50" charset="-128"/>
              </a:rPr>
              <a:t>　　　物流業界研究セミナー♪	</a:t>
            </a:r>
            <a:endParaRPr lang="en-US" altLang="ja-JP" sz="1700" b="1" dirty="0">
              <a:solidFill>
                <a:schemeClr val="accent6">
                  <a:lumMod val="75000"/>
                </a:schemeClr>
              </a:solidFill>
              <a:latin typeface="游明朝 Demibold" panose="02020600000000000000" pitchFamily="18" charset="-128"/>
              <a:ea typeface="游明朝 Demibold" panose="02020600000000000000" pitchFamily="18" charset="-128"/>
              <a:cs typeface="メイリオ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700164" y="6651911"/>
            <a:ext cx="352692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700" b="1" dirty="0">
                <a:solidFill>
                  <a:schemeClr val="accent4">
                    <a:lumMod val="7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  <a:cs typeface="メイリオ" pitchFamily="50" charset="-128"/>
              </a:rPr>
              <a:t>物流のシゴト、ナマ体験！</a:t>
            </a:r>
            <a:br>
              <a:rPr lang="en-US" altLang="ja-JP" sz="1700" b="1" dirty="0">
                <a:solidFill>
                  <a:schemeClr val="accent4">
                    <a:lumMod val="7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  <a:cs typeface="メイリオ" pitchFamily="50" charset="-128"/>
              </a:rPr>
            </a:br>
            <a:r>
              <a:rPr lang="ja-JP" altLang="en-US" sz="1700" b="1" dirty="0">
                <a:solidFill>
                  <a:schemeClr val="accent4">
                    <a:lumMod val="75000"/>
                  </a:schemeClr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  <a:cs typeface="メイリオ" pitchFamily="50" charset="-128"/>
              </a:rPr>
              <a:t>　　運送や倉庫での業務を体験♪</a:t>
            </a:r>
            <a:endParaRPr lang="en-US" altLang="ja-JP" sz="1700" b="1" dirty="0">
              <a:solidFill>
                <a:schemeClr val="accent4">
                  <a:lumMod val="75000"/>
                </a:schemeClr>
              </a:solidFill>
              <a:latin typeface="游明朝 Demibold" panose="02020600000000000000" pitchFamily="18" charset="-128"/>
              <a:ea typeface="游明朝 Demibold" panose="02020600000000000000" pitchFamily="18" charset="-128"/>
              <a:cs typeface="メイリオ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4D808B4-0DD7-A199-8152-6FD739C81F58}"/>
              </a:ext>
            </a:extLst>
          </p:cNvPr>
          <p:cNvSpPr txBox="1"/>
          <p:nvPr/>
        </p:nvSpPr>
        <p:spPr>
          <a:xfrm>
            <a:off x="1416368" y="1281226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インターンシップ　参加者募集中！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E6E68E9-DD5D-AAA5-F034-87DFE32C55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23" y="671981"/>
            <a:ext cx="2725824" cy="36330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D2C6AA2-A281-0B46-F601-8401D4D662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9841586"/>
            <a:ext cx="7775575" cy="1085147"/>
          </a:xfrm>
          <a:prstGeom prst="rect">
            <a:avLst/>
          </a:prstGeom>
        </p:spPr>
      </p:pic>
      <p:pic>
        <p:nvPicPr>
          <p:cNvPr id="59" name="図 58" descr="ill_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91191" y="9403037"/>
            <a:ext cx="593234" cy="65460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A6898D-2DAF-0531-9E09-AADE1FD57175}"/>
              </a:ext>
            </a:extLst>
          </p:cNvPr>
          <p:cNvSpPr txBox="1"/>
          <p:nvPr/>
        </p:nvSpPr>
        <p:spPr>
          <a:xfrm>
            <a:off x="1626839" y="4669703"/>
            <a:ext cx="327205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700" b="1" dirty="0">
                <a:solidFill>
                  <a:srgbClr val="FF33CC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  <a:cs typeface="メイリオ" pitchFamily="50" charset="-128"/>
              </a:rPr>
              <a:t>入社</a:t>
            </a:r>
            <a:r>
              <a:rPr lang="en-US" altLang="ja-JP" sz="1700" b="1" dirty="0">
                <a:solidFill>
                  <a:srgbClr val="FF33CC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  <a:cs typeface="メイリオ" pitchFamily="50" charset="-128"/>
              </a:rPr>
              <a:t>1</a:t>
            </a:r>
            <a:r>
              <a:rPr lang="ja-JP" altLang="en-US" sz="1700" b="1" dirty="0">
                <a:solidFill>
                  <a:srgbClr val="FF33CC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  <a:cs typeface="メイリオ" pitchFamily="50" charset="-128"/>
              </a:rPr>
              <a:t>～</a:t>
            </a:r>
            <a:r>
              <a:rPr lang="en-US" altLang="ja-JP" sz="1700" b="1" dirty="0">
                <a:solidFill>
                  <a:srgbClr val="FF33CC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  <a:cs typeface="メイリオ" pitchFamily="50" charset="-128"/>
              </a:rPr>
              <a:t>2</a:t>
            </a:r>
            <a:r>
              <a:rPr lang="ja-JP" altLang="en-US" sz="1700" b="1" dirty="0">
                <a:solidFill>
                  <a:srgbClr val="FF33CC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  <a:cs typeface="メイリオ" pitchFamily="50" charset="-128"/>
              </a:rPr>
              <a:t>年目の若手社員と</a:t>
            </a:r>
            <a:endParaRPr lang="en-US" altLang="ja-JP" sz="1700" b="1" dirty="0">
              <a:solidFill>
                <a:srgbClr val="FF33CC"/>
              </a:solidFill>
              <a:latin typeface="游明朝 Demibold" panose="02020600000000000000" pitchFamily="18" charset="-128"/>
              <a:ea typeface="游明朝 Demibold" panose="02020600000000000000" pitchFamily="18" charset="-128"/>
              <a:cs typeface="メイリオ" pitchFamily="50" charset="-128"/>
            </a:endParaRPr>
          </a:p>
          <a:p>
            <a:r>
              <a:rPr lang="ja-JP" altLang="en-US" sz="1700" b="1" dirty="0">
                <a:solidFill>
                  <a:srgbClr val="FF33CC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  <a:cs typeface="メイリオ" pitchFamily="50" charset="-128"/>
              </a:rPr>
              <a:t>　　　　　　マジきらトーク♪</a:t>
            </a:r>
            <a:r>
              <a:rPr lang="ja-JP" altLang="en-US" sz="1600" b="1" dirty="0">
                <a:solidFill>
                  <a:srgbClr val="002060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  <a:cs typeface="メイリオ" pitchFamily="50" charset="-128"/>
              </a:rPr>
              <a:t>	</a:t>
            </a:r>
            <a:endParaRPr lang="en-US" altLang="ja-JP" sz="1600" b="1" dirty="0">
              <a:solidFill>
                <a:srgbClr val="002060"/>
              </a:solidFill>
              <a:latin typeface="游明朝 Demibold" panose="02020600000000000000" pitchFamily="18" charset="-128"/>
              <a:ea typeface="游明朝 Demibold" panose="02020600000000000000" pitchFamily="18" charset="-128"/>
              <a:cs typeface="メイリオ" pitchFamily="50" charset="-128"/>
            </a:endParaRPr>
          </a:p>
        </p:txBody>
      </p:sp>
      <p:pic>
        <p:nvPicPr>
          <p:cNvPr id="14" name="グラフィックス 13" descr="都市">
            <a:extLst>
              <a:ext uri="{FF2B5EF4-FFF2-40B4-BE49-F238E27FC236}">
                <a16:creationId xmlns:a16="http://schemas.microsoft.com/office/drawing/2014/main" id="{93DA5BB8-54F2-DBCF-E865-EA7B952ED9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95651" y="3599550"/>
            <a:ext cx="768880" cy="768880"/>
          </a:xfrm>
          <a:prstGeom prst="rect">
            <a:avLst/>
          </a:prstGeom>
        </p:spPr>
      </p:pic>
      <p:pic>
        <p:nvPicPr>
          <p:cNvPr id="21" name="グラフィックス 20" descr="役員室">
            <a:extLst>
              <a:ext uri="{FF2B5EF4-FFF2-40B4-BE49-F238E27FC236}">
                <a16:creationId xmlns:a16="http://schemas.microsoft.com/office/drawing/2014/main" id="{D9CA87CD-CAEE-98B9-1679-1A09C2DA61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269393" y="5530560"/>
            <a:ext cx="805913" cy="805913"/>
          </a:xfrm>
          <a:prstGeom prst="rect">
            <a:avLst/>
          </a:prstGeom>
        </p:spPr>
      </p:pic>
      <p:pic>
        <p:nvPicPr>
          <p:cNvPr id="24" name="グラフィックス 23" descr="トラック">
            <a:extLst>
              <a:ext uri="{FF2B5EF4-FFF2-40B4-BE49-F238E27FC236}">
                <a16:creationId xmlns:a16="http://schemas.microsoft.com/office/drawing/2014/main" id="{41431E25-DDCA-D86F-850D-44EE7FF697E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355356" y="7668548"/>
            <a:ext cx="739464" cy="739464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B16E4EA-5791-2C3C-2D69-1C44E84A7413}"/>
              </a:ext>
            </a:extLst>
          </p:cNvPr>
          <p:cNvSpPr txBox="1"/>
          <p:nvPr/>
        </p:nvSpPr>
        <p:spPr>
          <a:xfrm flipH="1">
            <a:off x="1341109" y="1743538"/>
            <a:ext cx="5407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游明朝 Demibold" panose="02020600000000000000" pitchFamily="18" charset="-128"/>
                <a:ea typeface="游明朝 Demibold" panose="02020600000000000000" pitchFamily="18" charset="-128"/>
                <a:cs typeface="メイリオ" pitchFamily="50" charset="-128"/>
              </a:rPr>
              <a:t>物流の業務や会社での体験活動に興味のある学生のみなさまへ</a:t>
            </a:r>
            <a:endParaRPr kumimoji="1" lang="ja-JP" altLang="en-US" sz="1400" dirty="0">
              <a:latin typeface="游明朝 Demibold" panose="02020600000000000000" pitchFamily="18" charset="-128"/>
              <a:ea typeface="游明朝 Demibold" panose="02020600000000000000" pitchFamily="18" charset="-128"/>
              <a:cs typeface="メイリオ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D26E54D-A29D-153D-E812-2D525D372C44}"/>
              </a:ext>
            </a:extLst>
          </p:cNvPr>
          <p:cNvSpPr txBox="1"/>
          <p:nvPr/>
        </p:nvSpPr>
        <p:spPr>
          <a:xfrm flipH="1">
            <a:off x="992802" y="3470855"/>
            <a:ext cx="3206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游明朝 Demibold" panose="02020600000000000000" pitchFamily="18" charset="-128"/>
                <a:ea typeface="游明朝 Demibold" panose="02020600000000000000" pitchFamily="18" charset="-128"/>
                <a:cs typeface="メイリオ" pitchFamily="50" charset="-128"/>
              </a:rPr>
              <a:t>物流や運送について知りたい学生の皆様を対象に、</a:t>
            </a:r>
            <a:r>
              <a:rPr kumimoji="1" lang="en-US" altLang="ja-JP" sz="1200" dirty="0">
                <a:latin typeface="游明朝 Demibold" panose="02020600000000000000" pitchFamily="18" charset="-128"/>
                <a:ea typeface="游明朝 Demibold" panose="02020600000000000000" pitchFamily="18" charset="-128"/>
                <a:cs typeface="メイリオ" pitchFamily="50" charset="-128"/>
              </a:rPr>
              <a:t>KUBOXT</a:t>
            </a:r>
            <a:r>
              <a:rPr kumimoji="1" lang="ja-JP" altLang="en-US" sz="1200" dirty="0">
                <a:latin typeface="游明朝 Demibold" panose="02020600000000000000" pitchFamily="18" charset="-128"/>
                <a:ea typeface="游明朝 Demibold" panose="02020600000000000000" pitchFamily="18" charset="-128"/>
                <a:cs typeface="メイリオ" pitchFamily="50" charset="-128"/>
              </a:rPr>
              <a:t>が実施する学生向け</a:t>
            </a:r>
            <a:r>
              <a:rPr kumimoji="1" lang="en-US" altLang="ja-JP" sz="1200" dirty="0">
                <a:latin typeface="游明朝 Demibold" panose="02020600000000000000" pitchFamily="18" charset="-128"/>
                <a:ea typeface="游明朝 Demibold" panose="02020600000000000000" pitchFamily="18" charset="-128"/>
                <a:cs typeface="メイリオ" pitchFamily="50" charset="-128"/>
              </a:rPr>
              <a:t>Web</a:t>
            </a:r>
            <a:r>
              <a:rPr kumimoji="1" lang="ja-JP" altLang="en-US" sz="1200" dirty="0">
                <a:latin typeface="游明朝 Demibold" panose="02020600000000000000" pitchFamily="18" charset="-128"/>
                <a:ea typeface="游明朝 Demibold" panose="02020600000000000000" pitchFamily="18" charset="-128"/>
                <a:cs typeface="メイリオ" pitchFamily="50" charset="-128"/>
              </a:rPr>
              <a:t>セミナーです。ワークショップとして広報部門や経営企画のプログラムがあります。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5953443-CFD2-B08D-CF88-F58CC63261CD}"/>
              </a:ext>
            </a:extLst>
          </p:cNvPr>
          <p:cNvSpPr txBox="1"/>
          <p:nvPr/>
        </p:nvSpPr>
        <p:spPr>
          <a:xfrm flipH="1">
            <a:off x="1007467" y="5441133"/>
            <a:ext cx="327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游明朝 Demibold" panose="02020600000000000000" pitchFamily="18" charset="-128"/>
                <a:ea typeface="游明朝 Demibold" panose="02020600000000000000" pitchFamily="18" charset="-128"/>
                <a:cs typeface="メイリオ" pitchFamily="50" charset="-128"/>
              </a:rPr>
              <a:t>当社は、社会人になりたての若手社員でも、活躍できる機会が沢山あります。</a:t>
            </a:r>
            <a:endParaRPr kumimoji="1" lang="en-US" altLang="ja-JP" sz="1200" dirty="0">
              <a:latin typeface="游明朝 Demibold" panose="02020600000000000000" pitchFamily="18" charset="-128"/>
              <a:ea typeface="游明朝 Demibold" panose="02020600000000000000" pitchFamily="18" charset="-128"/>
              <a:cs typeface="メイリオ" pitchFamily="50" charset="-128"/>
            </a:endParaRPr>
          </a:p>
          <a:p>
            <a:r>
              <a:rPr kumimoji="1" lang="ja-JP" altLang="en-US" sz="1200" dirty="0">
                <a:latin typeface="游明朝 Demibold" panose="02020600000000000000" pitchFamily="18" charset="-128"/>
                <a:ea typeface="游明朝 Demibold" panose="02020600000000000000" pitchFamily="18" charset="-128"/>
                <a:cs typeface="メイリオ" pitchFamily="50" charset="-128"/>
              </a:rPr>
              <a:t>入社１・２年目の社員たちが、学生の皆様とまじめに気楽に語り合うイベントです。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34C52E8-E266-3458-3C6D-944A908AEB36}"/>
              </a:ext>
            </a:extLst>
          </p:cNvPr>
          <p:cNvSpPr txBox="1"/>
          <p:nvPr/>
        </p:nvSpPr>
        <p:spPr>
          <a:xfrm flipH="1">
            <a:off x="1023033" y="7459999"/>
            <a:ext cx="3190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游明朝 Demibold" panose="02020600000000000000" pitchFamily="18" charset="-128"/>
                <a:ea typeface="游明朝 Demibold" panose="02020600000000000000" pitchFamily="18" charset="-128"/>
                <a:cs typeface="メイリオ" pitchFamily="50" charset="-128"/>
              </a:rPr>
              <a:t>産業の血液である物流・運送業界の業界規模や物流の魅力を、実際に当社に来て座学＋体験形式で体験することができます。</a:t>
            </a:r>
            <a:r>
              <a:rPr kumimoji="1" lang="en-US" altLang="ja-JP" sz="1200" dirty="0">
                <a:latin typeface="游明朝 Demibold" panose="02020600000000000000" pitchFamily="18" charset="-128"/>
                <a:ea typeface="游明朝 Demibold" panose="02020600000000000000" pitchFamily="18" charset="-128"/>
                <a:cs typeface="メイリオ" pitchFamily="50" charset="-128"/>
              </a:rPr>
              <a:t>1</a:t>
            </a:r>
            <a:r>
              <a:rPr kumimoji="1" lang="ja-JP" altLang="en-US" sz="1200" dirty="0">
                <a:latin typeface="游明朝 Demibold" panose="02020600000000000000" pitchFamily="18" charset="-128"/>
                <a:ea typeface="游明朝 Demibold" panose="02020600000000000000" pitchFamily="18" charset="-128"/>
                <a:cs typeface="メイリオ" pitchFamily="50" charset="-128"/>
              </a:rPr>
              <a:t>日のみ、</a:t>
            </a:r>
            <a:r>
              <a:rPr kumimoji="1" lang="en-US" altLang="ja-JP" sz="1200" dirty="0">
                <a:latin typeface="游明朝 Demibold" panose="02020600000000000000" pitchFamily="18" charset="-128"/>
                <a:ea typeface="游明朝 Demibold" panose="02020600000000000000" pitchFamily="18" charset="-128"/>
                <a:cs typeface="メイリオ" pitchFamily="50" charset="-128"/>
              </a:rPr>
              <a:t>2</a:t>
            </a:r>
            <a:r>
              <a:rPr kumimoji="1" lang="ja-JP" altLang="en-US" sz="1200" dirty="0">
                <a:latin typeface="游明朝 Demibold" panose="02020600000000000000" pitchFamily="18" charset="-128"/>
                <a:ea typeface="游明朝 Demibold" panose="02020600000000000000" pitchFamily="18" charset="-128"/>
                <a:cs typeface="メイリオ" pitchFamily="50" charset="-128"/>
              </a:rPr>
              <a:t>日以上などご要望にお応えします。</a:t>
            </a: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ED301809-64B1-4A8B-D701-9058DF95FF8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7309" y="6705741"/>
            <a:ext cx="2002318" cy="1445204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2F4F79AE-6BFD-5109-6A6C-D9F5F84C032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853" y="4789257"/>
            <a:ext cx="2045774" cy="1363850"/>
          </a:xfrm>
          <a:prstGeom prst="rect">
            <a:avLst/>
          </a:prstGeom>
        </p:spPr>
      </p:pic>
      <p:graphicFrame>
        <p:nvGraphicFramePr>
          <p:cNvPr id="64" name="図表 63">
            <a:extLst>
              <a:ext uri="{FF2B5EF4-FFF2-40B4-BE49-F238E27FC236}">
                <a16:creationId xmlns:a16="http://schemas.microsoft.com/office/drawing/2014/main" id="{3F122E26-88C5-6FF4-FC12-AB6FC8240E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9471438"/>
              </p:ext>
            </p:extLst>
          </p:nvPr>
        </p:nvGraphicFramePr>
        <p:xfrm>
          <a:off x="5094374" y="8683354"/>
          <a:ext cx="2553335" cy="1085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68" name="図 67">
            <a:extLst>
              <a:ext uri="{FF2B5EF4-FFF2-40B4-BE49-F238E27FC236}">
                <a16:creationId xmlns:a16="http://schemas.microsoft.com/office/drawing/2014/main" id="{2BD7C9F2-B55E-B614-00CB-8EB09CE16A1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163" y="2921991"/>
            <a:ext cx="2157367" cy="121351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33AF27-4F58-A7AA-B93B-A2AE80BE32E4}"/>
              </a:ext>
            </a:extLst>
          </p:cNvPr>
          <p:cNvSpPr txBox="1"/>
          <p:nvPr/>
        </p:nvSpPr>
        <p:spPr>
          <a:xfrm>
            <a:off x="5626979" y="8339414"/>
            <a:ext cx="2242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  <a:cs typeface="メイリオ" pitchFamily="50" charset="-128"/>
              </a:rPr>
              <a:t>3</a:t>
            </a:r>
            <a:r>
              <a:rPr lang="ja-JP" altLang="en-US" sz="1200" b="1" dirty="0">
                <a:solidFill>
                  <a:srgbClr val="FF0000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  <a:cs typeface="メイリオ" pitchFamily="50" charset="-128"/>
              </a:rPr>
              <a:t>拠点で実施可能です</a:t>
            </a:r>
            <a:r>
              <a:rPr lang="ja-JP" altLang="en-US" sz="1600" b="1" dirty="0">
                <a:solidFill>
                  <a:srgbClr val="002060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  <a:cs typeface="メイリオ" pitchFamily="50" charset="-128"/>
              </a:rPr>
              <a:t>	</a:t>
            </a:r>
            <a:endParaRPr lang="en-US" altLang="ja-JP" sz="1600" b="1" dirty="0">
              <a:solidFill>
                <a:srgbClr val="002060"/>
              </a:solidFill>
              <a:latin typeface="游明朝 Demibold" panose="02020600000000000000" pitchFamily="18" charset="-128"/>
              <a:ea typeface="游明朝 Demibold" panose="02020600000000000000" pitchFamily="18" charset="-128"/>
              <a:cs typeface="メイリオ" pitchFamily="50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D4DCADB-DC51-B4BE-08B1-AD276B630079}"/>
              </a:ext>
            </a:extLst>
          </p:cNvPr>
          <p:cNvSpPr/>
          <p:nvPr/>
        </p:nvSpPr>
        <p:spPr>
          <a:xfrm rot="20672184">
            <a:off x="158074" y="301763"/>
            <a:ext cx="2110025" cy="67382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毎週土曜日や長期休暇にあわせて開催中！</a:t>
            </a:r>
            <a:endParaRPr kumimoji="1" lang="en-US" altLang="ja-JP" sz="1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912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1.pptx" id="{D8CEF92E-E621-4889-A2C4-D44EA4896D94}" vid="{7BA0B976-7AA0-4750-86DE-53A6EBAC7E7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238</Words>
  <Application>Microsoft Office PowerPoint</Application>
  <PresentationFormat>ユーザー設定</PresentationFormat>
  <Paragraphs>20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メイリオ</vt:lpstr>
      <vt:lpstr>游ゴシック</vt:lpstr>
      <vt:lpstr>游明朝 Demibold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2014-07-08T08:38:57Z</dcterms:created>
  <dcterms:modified xsi:type="dcterms:W3CDTF">2024-07-22T23:58:25Z</dcterms:modified>
</cp:coreProperties>
</file>